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sldIdLst>
    <p:sldId id="1370" r:id="rId2"/>
    <p:sldId id="1719" r:id="rId3"/>
    <p:sldId id="1470" r:id="rId4"/>
    <p:sldId id="1471" r:id="rId5"/>
    <p:sldId id="1732" r:id="rId6"/>
    <p:sldId id="1720" r:id="rId7"/>
    <p:sldId id="1723" r:id="rId8"/>
    <p:sldId id="1724" r:id="rId9"/>
    <p:sldId id="1726" r:id="rId10"/>
    <p:sldId id="1727" r:id="rId11"/>
    <p:sldId id="1728" r:id="rId12"/>
    <p:sldId id="1729" r:id="rId13"/>
    <p:sldId id="1743" r:id="rId14"/>
    <p:sldId id="1744" r:id="rId15"/>
    <p:sldId id="1725" r:id="rId16"/>
    <p:sldId id="1721" r:id="rId17"/>
    <p:sldId id="1722" r:id="rId18"/>
    <p:sldId id="1745" r:id="rId19"/>
    <p:sldId id="1746" r:id="rId20"/>
    <p:sldId id="1747" r:id="rId21"/>
    <p:sldId id="1748" r:id="rId22"/>
    <p:sldId id="1749" r:id="rId23"/>
    <p:sldId id="1466" r:id="rId24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FFE38B"/>
    <a:srgbClr val="0070C0"/>
    <a:srgbClr val="D828B6"/>
    <a:srgbClr val="0000FF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</a:t>
            </a:r>
            <a:r>
              <a:rPr lang="en-US" altLang="en-US" sz="1600" baseline="0" dirty="0" smtClean="0">
                <a:latin typeface="Arial" pitchFamily="34" charset="0"/>
              </a:rPr>
              <a:t> and </a:t>
            </a:r>
            <a:r>
              <a:rPr lang="en-US" altLang="en-US" sz="1600" dirty="0" smtClean="0">
                <a:latin typeface="Arial" pitchFamily="34" charset="0"/>
              </a:rPr>
              <a:t>Dr</a:t>
            </a:r>
            <a:r>
              <a:rPr lang="en-US" altLang="en-US" sz="1600" dirty="0">
                <a:latin typeface="Arial" pitchFamily="34" charset="0"/>
              </a:rPr>
              <a:t>. Katherine </a:t>
            </a:r>
            <a:r>
              <a:rPr lang="en-US" altLang="en-US" sz="1600" dirty="0" smtClean="0">
                <a:latin typeface="Arial" pitchFamily="34" charset="0"/>
              </a:rPr>
              <a:t>Gibson unless </a:t>
            </a:r>
            <a:r>
              <a:rPr lang="en-US" altLang="en-US" sz="1600" dirty="0">
                <a:latin typeface="Arial" pitchFamily="34" charset="0"/>
              </a:rPr>
              <a:t>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Cryptanalysis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(Factoring)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06200" cy="4830763"/>
          </a:xfrm>
        </p:spPr>
        <p:txBody>
          <a:bodyPr/>
          <a:lstStyle/>
          <a:p>
            <a:r>
              <a:rPr lang="en-US" dirty="0" smtClean="0"/>
              <a:t>Many cryptographic algorithms rely on the product </a:t>
            </a:r>
            <a:br>
              <a:rPr lang="en-US" dirty="0" smtClean="0"/>
            </a:br>
            <a:r>
              <a:rPr lang="en-US" dirty="0" smtClean="0"/>
              <a:t>of two prime numbers as a key security component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RSA uses the product of </a:t>
            </a:r>
            <a:r>
              <a:rPr lang="en-US" dirty="0"/>
              <a:t>two secret prime numbers,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>
                <a:solidFill>
                  <a:srgbClr val="006633"/>
                </a:solidFill>
              </a:rPr>
              <a:t>q</a:t>
            </a:r>
          </a:p>
          <a:p>
            <a:pPr lvl="1"/>
            <a:r>
              <a:rPr lang="en-US" dirty="0" smtClean="0"/>
              <a:t>Public and private exponents,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, are chosen within certain constraints relating to each other and these primes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q </a:t>
            </a:r>
            <a:r>
              <a:rPr lang="en-US" dirty="0" smtClean="0"/>
              <a:t>can be factored out of 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  <a:r>
              <a:rPr lang="en-US" dirty="0" smtClean="0"/>
              <a:t> is already public…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problem space of possible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values shrinks significantly</a:t>
            </a:r>
            <a:endParaRPr lang="en-US" dirty="0"/>
          </a:p>
          <a:p>
            <a:pPr lvl="1"/>
            <a:r>
              <a:rPr lang="en-US" dirty="0" smtClean="0"/>
              <a:t>With quantum computing and Shor’s algorithm, factoring is polynomial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9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Example #1: DES Round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An m-round characteristic of a </a:t>
            </a:r>
            <a:r>
              <a:rPr lang="en-US" altLang="en-US" sz="3200" dirty="0" err="1"/>
              <a:t>Feistel</a:t>
            </a:r>
            <a:r>
              <a:rPr lang="en-US" altLang="en-US" sz="3200" dirty="0"/>
              <a:t>-type cryptosystem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is </a:t>
            </a:r>
            <a:r>
              <a:rPr lang="en-US" altLang="en-US" sz="3200" dirty="0"/>
              <a:t>a </a:t>
            </a:r>
            <a:r>
              <a:rPr lang="en-US" altLang="en-US" sz="3200" dirty="0" smtClean="0"/>
              <a:t>sequence</a:t>
            </a:r>
          </a:p>
          <a:p>
            <a:pPr lvl="1"/>
            <a:r>
              <a:rPr lang="en-US" altLang="en-US" dirty="0" smtClean="0"/>
              <a:t>Where  </a:t>
            </a:r>
            <a:r>
              <a:rPr lang="en-US" altLang="en-US" dirty="0">
                <a:sym typeface="Symbol" panose="05050102010706020507" pitchFamily="18" charset="2"/>
              </a:rPr>
              <a:t></a:t>
            </a:r>
            <a:r>
              <a:rPr lang="en-US" altLang="en-US" i="1" baseline="-25000" dirty="0">
                <a:sym typeface="Symbol" panose="05050102010706020507" pitchFamily="18" charset="2"/>
              </a:rPr>
              <a:t>in</a:t>
            </a:r>
            <a:r>
              <a:rPr lang="en-US" altLang="en-US" dirty="0"/>
              <a:t>  and  </a:t>
            </a:r>
            <a:r>
              <a:rPr lang="en-US" altLang="en-US" dirty="0">
                <a:sym typeface="Symbol" panose="05050102010706020507" pitchFamily="18" charset="2"/>
              </a:rPr>
              <a:t></a:t>
            </a:r>
            <a:r>
              <a:rPr lang="en-US" altLang="en-US" i="1" baseline="-25000" dirty="0">
                <a:sym typeface="Symbol" panose="05050102010706020507" pitchFamily="18" charset="2"/>
              </a:rPr>
              <a:t>out</a:t>
            </a:r>
            <a:r>
              <a:rPr lang="en-US" altLang="en-US" dirty="0"/>
              <a:t>  are input and output differences. The 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pairs                                        are </a:t>
            </a:r>
            <a:r>
              <a:rPr lang="en-US" altLang="en-US" dirty="0"/>
              <a:t>consecutive input and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output </a:t>
            </a:r>
            <a:r>
              <a:rPr lang="en-US" altLang="en-US" dirty="0"/>
              <a:t>difference for the round </a:t>
            </a:r>
            <a:r>
              <a:rPr lang="en-US" altLang="en-US" i="1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. </a:t>
            </a:r>
          </a:p>
          <a:p>
            <a:r>
              <a:rPr lang="en-US" dirty="0" smtClean="0"/>
              <a:t>For example, if </a:t>
            </a:r>
            <a:r>
              <a:rPr lang="en-US" dirty="0"/>
              <a:t>t</a:t>
            </a:r>
            <a:r>
              <a:rPr lang="en-US" altLang="en-US" dirty="0" smtClean="0"/>
              <a:t>he </a:t>
            </a:r>
            <a:r>
              <a:rPr lang="en-US" altLang="en-US" dirty="0"/>
              <a:t>input difference </a:t>
            </a:r>
            <a:r>
              <a:rPr lang="en-US" altLang="en-US" dirty="0">
                <a:sym typeface="Symbol" panose="05050102010706020507" pitchFamily="18" charset="2"/>
              </a:rPr>
              <a:t></a:t>
            </a:r>
            <a:r>
              <a:rPr lang="en-US" altLang="en-US" i="1" baseline="-25000" dirty="0">
                <a:sym typeface="Symbol" panose="05050102010706020507" pitchFamily="18" charset="2"/>
              </a:rPr>
              <a:t>in</a:t>
            </a:r>
            <a:r>
              <a:rPr lang="en-US" altLang="en-US" dirty="0">
                <a:sym typeface="Symbol" panose="05050102010706020507" pitchFamily="18" charset="2"/>
              </a:rPr>
              <a:t> = (</a:t>
            </a:r>
            <a:r>
              <a:rPr lang="en-US" altLang="en-US" i="1" baseline="-25000" dirty="0">
                <a:sym typeface="Symbol" panose="05050102010706020507" pitchFamily="18" charset="2"/>
              </a:rPr>
              <a:t>A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/>
              <a:t> 60 00 00 00</a:t>
            </a:r>
            <a:r>
              <a:rPr lang="en-US" altLang="en-US" baseline="-25000" dirty="0"/>
              <a:t>x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pair of difference (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x</a:t>
            </a:r>
            <a:r>
              <a:rPr lang="en-US" altLang="en-US" dirty="0"/>
              <a:t>, E</a:t>
            </a:r>
            <a:r>
              <a:rPr lang="en-US" altLang="en-US" baseline="-25000" dirty="0"/>
              <a:t>x</a:t>
            </a:r>
            <a:r>
              <a:rPr lang="en-US" altLang="en-US" dirty="0"/>
              <a:t>) happens with probability </a:t>
            </a:r>
            <a:r>
              <a:rPr lang="en-US" altLang="en-US" dirty="0" smtClean="0"/>
              <a:t>14/64</a:t>
            </a:r>
          </a:p>
          <a:p>
            <a:pPr lvl="1"/>
            <a:r>
              <a:rPr lang="en-US" altLang="en-US" dirty="0"/>
              <a:t>And then we get the output </a:t>
            </a:r>
          </a:p>
          <a:p>
            <a:r>
              <a:rPr lang="en-US" altLang="en-US" dirty="0" err="1" smtClean="0"/>
              <a:t>Etc</a:t>
            </a:r>
            <a:r>
              <a:rPr lang="en-US" altLang="en-US" dirty="0" smtClean="0"/>
              <a:t>…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Dr. Jennifer </a:t>
            </a:r>
            <a:r>
              <a:rPr lang="en-US" altLang="en-US" dirty="0" err="1" smtClean="0">
                <a:latin typeface="Arial" pitchFamily="34" charset="0"/>
              </a:rPr>
              <a:t>Seberry’s</a:t>
            </a:r>
            <a:r>
              <a:rPr lang="en-US" altLang="en-US" dirty="0" smtClean="0">
                <a:latin typeface="Arial" pitchFamily="34" charset="0"/>
              </a:rPr>
              <a:t> slides</a:t>
            </a:r>
            <a:r>
              <a:rPr lang="en-US" altLang="en-US" dirty="0">
                <a:latin typeface="Arial" pitchFamily="34" charset="0"/>
              </a:rPr>
              <a:t>: https://www.uow.edu.au/~/jennie/CSCI971/Cs47104.ppt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920490"/>
              </p:ext>
            </p:extLst>
          </p:nvPr>
        </p:nvGraphicFramePr>
        <p:xfrm>
          <a:off x="3479800" y="1881188"/>
          <a:ext cx="6350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3" imgW="6349680" imgH="431640" progId="Equation.3">
                  <p:embed/>
                </p:oleObj>
              </mc:Choice>
              <mc:Fallback>
                <p:oleObj name="Equation" r:id="rId3" imgW="6349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1881188"/>
                        <a:ext cx="6350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92235"/>
              </p:ext>
            </p:extLst>
          </p:nvPr>
        </p:nvGraphicFramePr>
        <p:xfrm>
          <a:off x="2336800" y="2809240"/>
          <a:ext cx="299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5" imgW="2997000" imgH="431640" progId="Equation.3">
                  <p:embed/>
                </p:oleObj>
              </mc:Choice>
              <mc:Fallback>
                <p:oleObj name="Equation" r:id="rId5" imgW="299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809240"/>
                        <a:ext cx="2997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195650"/>
              </p:ext>
            </p:extLst>
          </p:nvPr>
        </p:nvGraphicFramePr>
        <p:xfrm>
          <a:off x="5410200" y="4748214"/>
          <a:ext cx="50720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7" imgW="6134040" imgH="431640" progId="Equation.3">
                  <p:embed/>
                </p:oleObj>
              </mc:Choice>
              <mc:Fallback>
                <p:oleObj name="Equation" r:id="rId7" imgW="6134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748214"/>
                        <a:ext cx="50720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1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Example #2: AES Differentials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AES: each non-zero byte in delta input to a round contributes 2</a:t>
            </a:r>
            <a:r>
              <a:rPr lang="en-US" altLang="en-US" baseline="30000" dirty="0">
                <a:latin typeface="Arial" panose="020B0604020202020204" pitchFamily="34" charset="0"/>
              </a:rPr>
              <a:t>-6</a:t>
            </a:r>
            <a:r>
              <a:rPr lang="en-US" altLang="en-US" dirty="0">
                <a:latin typeface="Arial" panose="020B0604020202020204" pitchFamily="34" charset="0"/>
              </a:rPr>
              <a:t> or 2</a:t>
            </a:r>
            <a:r>
              <a:rPr lang="en-US" altLang="en-US" baseline="30000" dirty="0">
                <a:latin typeface="Arial" panose="020B0604020202020204" pitchFamily="34" charset="0"/>
              </a:rPr>
              <a:t>-7</a:t>
            </a:r>
            <a:r>
              <a:rPr lang="en-US" altLang="en-US" dirty="0">
                <a:latin typeface="Arial" panose="020B0604020202020204" pitchFamily="34" charset="0"/>
              </a:rPr>
              <a:t> to probability of output difference. 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If difference input to a round is 0 except in one byte, probability specific difference occurs in output of the round is </a:t>
            </a:r>
            <a:r>
              <a:rPr lang="en-US" altLang="en-US" sz="2800" dirty="0" smtClean="0">
                <a:latin typeface="Arial" panose="020B0604020202020204" pitchFamily="34" charset="0"/>
              </a:rPr>
              <a:t>≤ </a:t>
            </a:r>
            <a:r>
              <a:rPr lang="en-US" altLang="en-US" sz="2800" dirty="0">
                <a:latin typeface="Arial" panose="020B0604020202020204" pitchFamily="34" charset="0"/>
              </a:rPr>
              <a:t>2</a:t>
            </a:r>
            <a:r>
              <a:rPr lang="en-US" altLang="en-US" sz="2800" baseline="30000" dirty="0">
                <a:latin typeface="Arial" panose="020B0604020202020204" pitchFamily="34" charset="0"/>
              </a:rPr>
              <a:t>-6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If difference input to a round is 0 except in two bytes, probability specific difference occurs in output of the round is ≤</a:t>
            </a:r>
            <a:r>
              <a:rPr lang="en-US" altLang="en-US" sz="2800" dirty="0" smtClean="0">
                <a:latin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2</a:t>
            </a:r>
            <a:r>
              <a:rPr lang="en-US" altLang="en-US" sz="2800" baseline="30000" dirty="0">
                <a:latin typeface="Arial" panose="020B0604020202020204" pitchFamily="34" charset="0"/>
              </a:rPr>
              <a:t>-12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Entirely </a:t>
            </a:r>
            <a:r>
              <a:rPr lang="en-US" altLang="en-US" dirty="0">
                <a:latin typeface="Arial" panose="020B0604020202020204" pitchFamily="34" charset="0"/>
              </a:rPr>
              <a:t>due to the S-Box – other steps in round do not impact differential probability</a:t>
            </a:r>
          </a:p>
          <a:p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Professor Debbie Cook’s slides</a:t>
            </a:r>
            <a:r>
              <a:rPr lang="en-US" altLang="en-US" dirty="0">
                <a:latin typeface="Arial" pitchFamily="34" charset="0"/>
              </a:rPr>
              <a:t>: https://www.csd.uoc.gr/~hy590-82/lect5+6-cryptanalysis.ppt</a:t>
            </a:r>
          </a:p>
        </p:txBody>
      </p:sp>
    </p:spTree>
    <p:extLst>
      <p:ext uri="{BB962C8B-B14F-4D97-AF65-F5344CB8AC3E}">
        <p14:creationId xmlns:p14="http://schemas.microsoft.com/office/powerpoint/2010/main" val="209948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Non-Traditional: Timing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channel attack, where time taken to execute cryptographic algorithms is analyzed</a:t>
            </a:r>
          </a:p>
          <a:p>
            <a:pPr lvl="1"/>
            <a:r>
              <a:rPr lang="en-US" dirty="0" smtClean="0"/>
              <a:t>Every logical operation takes time to execute, and time </a:t>
            </a:r>
            <a:br>
              <a:rPr lang="en-US" dirty="0" smtClean="0"/>
            </a:br>
            <a:r>
              <a:rPr lang="en-US" dirty="0" smtClean="0"/>
              <a:t>taken will often differ based on the input provided</a:t>
            </a:r>
          </a:p>
          <a:p>
            <a:pPr lvl="1"/>
            <a:r>
              <a:rPr lang="en-US" dirty="0" smtClean="0"/>
              <a:t>Some versions of this attack may also measure power consumption</a:t>
            </a:r>
          </a:p>
          <a:p>
            <a:pPr lvl="3"/>
            <a:endParaRPr lang="en-US" sz="1600" dirty="0"/>
          </a:p>
          <a:p>
            <a:r>
              <a:rPr lang="en-US" dirty="0" smtClean="0"/>
              <a:t>For example, modular exponentiation (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i="1" dirty="0">
                <a:solidFill>
                  <a:srgbClr val="006633"/>
                </a:solidFill>
              </a:rPr>
              <a:t>a</a:t>
            </a:r>
            <a:r>
              <a:rPr lang="en-US" dirty="0"/>
              <a:t> = </a:t>
            </a:r>
            <a:r>
              <a:rPr lang="en-US" i="1" dirty="0" err="1">
                <a:solidFill>
                  <a:srgbClr val="006633"/>
                </a:solidFill>
              </a:rPr>
              <a:t>g</a:t>
            </a:r>
            <a:r>
              <a:rPr lang="en-US" i="1" baseline="30000" dirty="0" err="1">
                <a:solidFill>
                  <a:srgbClr val="006633"/>
                </a:solidFill>
              </a:rPr>
              <a:t>A</a:t>
            </a:r>
            <a:r>
              <a:rPr lang="en-US" dirty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) has a run time that depends linearly on the number of ‘1’ bits</a:t>
            </a:r>
          </a:p>
          <a:p>
            <a:pPr lvl="3"/>
            <a:endParaRPr lang="en-US" sz="1600" dirty="0"/>
          </a:p>
          <a:p>
            <a:r>
              <a:rPr lang="en-US" dirty="0" smtClean="0"/>
              <a:t>Effectiveness depends on knowledge of the hardware implementation and the crypto system in 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1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Non-Traditional: Glitch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channel attack, which requires physical access to the hardware, and is often performed on things like smart cards</a:t>
            </a:r>
          </a:p>
          <a:p>
            <a:pPr lvl="3"/>
            <a:endParaRPr lang="en-US" dirty="0"/>
          </a:p>
          <a:p>
            <a:r>
              <a:rPr lang="en-US" dirty="0" smtClean="0"/>
              <a:t>Essentially, by introducing specific glitches, the CPU can be made to execute completely incorrect instructions</a:t>
            </a:r>
          </a:p>
          <a:p>
            <a:pPr lvl="1"/>
            <a:r>
              <a:rPr lang="en-US" dirty="0" smtClean="0"/>
              <a:t>Glitch example: replacing a 5 MHz clock with a 20 MHz one</a:t>
            </a:r>
          </a:p>
          <a:p>
            <a:pPr lvl="1"/>
            <a:r>
              <a:rPr lang="en-US" dirty="0" smtClean="0"/>
              <a:t>Result example: dump contents of memory to output</a:t>
            </a:r>
          </a:p>
          <a:p>
            <a:pPr lvl="3"/>
            <a:endParaRPr lang="en-US" dirty="0"/>
          </a:p>
          <a:p>
            <a:r>
              <a:rPr lang="en-US" dirty="0" smtClean="0"/>
              <a:t>Can even be used to reverse engineer unknown block ciphers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https://www.cl.cam.ac.uk/~mgk25/tamper2.pdf</a:t>
            </a:r>
          </a:p>
        </p:txBody>
      </p:sp>
    </p:spTree>
    <p:extLst>
      <p:ext uri="{BB962C8B-B14F-4D97-AF65-F5344CB8AC3E}">
        <p14:creationId xmlns:p14="http://schemas.microsoft.com/office/powerpoint/2010/main" val="386977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 Attack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 Attack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682411"/>
              </p:ext>
            </p:extLst>
          </p:nvPr>
        </p:nvGraphicFramePr>
        <p:xfrm>
          <a:off x="381000" y="1295400"/>
          <a:ext cx="11195050" cy="4485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8604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Type of Attack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Known to Attacker/Cryptanalyst (assume the algorithm</a:t>
                      </a:r>
                      <a:r>
                        <a:rPr lang="en-US" baseline="0" dirty="0" smtClean="0">
                          <a:solidFill>
                            <a:schemeClr val="accent3"/>
                          </a:solidFill>
                        </a:rPr>
                        <a:t> is always known)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Ciphertext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Ciphertext they want decoded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Known plaintext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Ciphertext they want decoded</a:t>
                      </a:r>
                    </a:p>
                    <a:p>
                      <a:r>
                        <a:rPr lang="en-US" dirty="0" smtClean="0"/>
                        <a:t>One or more plaintext-ciphertext pairs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Chosen plaintext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Ciphertext they want decoded</a:t>
                      </a:r>
                    </a:p>
                    <a:p>
                      <a:r>
                        <a:rPr lang="en-US" dirty="0" smtClean="0"/>
                        <a:t>At least one plaintext-ciphertext pair, where plaintext</a:t>
                      </a:r>
                      <a:r>
                        <a:rPr lang="en-US" baseline="0" dirty="0" smtClean="0"/>
                        <a:t> was </a:t>
                      </a:r>
                      <a:r>
                        <a:rPr lang="en-US" u="sng" baseline="0" dirty="0" smtClean="0"/>
                        <a:t>chosen</a:t>
                      </a:r>
                    </a:p>
                    <a:p>
                      <a:endParaRPr lang="en-US" sz="14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Chosen ciphertext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Ciphertext they want decoded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 least one plaintext-ciphertext pair, where cipher</a:t>
                      </a:r>
                      <a:r>
                        <a:rPr lang="en-US" baseline="0" dirty="0" smtClean="0"/>
                        <a:t>text was </a:t>
                      </a:r>
                      <a:r>
                        <a:rPr lang="en-US" u="sng" baseline="0" dirty="0" smtClean="0"/>
                        <a:t>chosen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Chosen</a:t>
                      </a:r>
                      <a:r>
                        <a:rPr lang="en-US" baseline="0" dirty="0" smtClean="0"/>
                        <a:t>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Ciphertext they want decoded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 least one plaintext-ciphertext pair, where plaintext</a:t>
                      </a:r>
                      <a:r>
                        <a:rPr lang="en-US" baseline="0" dirty="0" smtClean="0"/>
                        <a:t> was </a:t>
                      </a:r>
                      <a:r>
                        <a:rPr lang="en-US" u="sng" baseline="0" dirty="0" smtClean="0"/>
                        <a:t>chosen</a:t>
                      </a:r>
                      <a:endParaRPr lang="en-US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 least one plaintext-ciphertext pair, where cipher</a:t>
                      </a:r>
                      <a:r>
                        <a:rPr lang="en-US" baseline="0" dirty="0" smtClean="0"/>
                        <a:t>text was </a:t>
                      </a:r>
                      <a:r>
                        <a:rPr lang="en-US" u="sng" baseline="0" dirty="0" smtClean="0"/>
                        <a:t>chosen</a:t>
                      </a:r>
                      <a:endParaRPr lang="en-US" u="sng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Ciphertext Only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difficult attack/analysis to pull off</a:t>
            </a:r>
          </a:p>
          <a:p>
            <a:pPr lvl="1"/>
            <a:r>
              <a:rPr lang="en-US" dirty="0" smtClean="0"/>
              <a:t>Analyst may not even know the encryption algorithm used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Assume that the analyst still has </a:t>
            </a:r>
            <a:r>
              <a:rPr lang="en-US" u="sng" dirty="0" smtClean="0"/>
              <a:t>some</a:t>
            </a:r>
            <a:r>
              <a:rPr lang="en-US" dirty="0" smtClean="0"/>
              <a:t> knowledge of plaintext</a:t>
            </a:r>
          </a:p>
          <a:p>
            <a:pPr lvl="1"/>
            <a:r>
              <a:rPr lang="en-US" dirty="0" smtClean="0"/>
              <a:t>What language or format it exists in</a:t>
            </a:r>
          </a:p>
          <a:p>
            <a:pPr lvl="1"/>
            <a:r>
              <a:rPr lang="en-US" dirty="0" smtClean="0"/>
              <a:t>Some plaintext messages may even be in a standard format</a:t>
            </a:r>
          </a:p>
          <a:p>
            <a:pPr lvl="2"/>
            <a:endParaRPr lang="en-US" dirty="0"/>
          </a:p>
          <a:p>
            <a:r>
              <a:rPr lang="en-US" dirty="0" smtClean="0"/>
              <a:t>Every modern cryptographic algorithm has been vetted to not be susceptible to this attack</a:t>
            </a:r>
          </a:p>
          <a:p>
            <a:pPr lvl="1"/>
            <a:r>
              <a:rPr lang="en-US" dirty="0" smtClean="0"/>
              <a:t>But coding up your own version of the algorithm hasn’t been vetted!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Plaintext</a:t>
            </a:r>
            <a:r>
              <a:rPr lang="en-US" dirty="0"/>
              <a:t>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Analyst has access to at least one plaintext-ciphertext pair</a:t>
            </a:r>
          </a:p>
          <a:p>
            <a:endParaRPr lang="en-US" dirty="0"/>
          </a:p>
          <a:p>
            <a:r>
              <a:rPr lang="en-US" dirty="0" smtClean="0"/>
              <a:t>Idea is that analyst uses information about the plaintext to begin to make sense of the ciphertext</a:t>
            </a:r>
          </a:p>
          <a:p>
            <a:pPr lvl="1"/>
            <a:r>
              <a:rPr lang="en-US" dirty="0" smtClean="0"/>
              <a:t>Patterns and repeated words or phrases in the plaintext may have matching output in the ciphertext</a:t>
            </a:r>
          </a:p>
          <a:p>
            <a:pPr lvl="1"/>
            <a:r>
              <a:rPr lang="en-US" dirty="0" smtClean="0"/>
              <a:t>If that output is spotted in new ciphertext, the plaintext can be assumed to be known, at least for that piece</a:t>
            </a:r>
          </a:p>
          <a:p>
            <a:pPr lvl="3"/>
            <a:endParaRPr lang="en-US" dirty="0"/>
          </a:p>
          <a:p>
            <a:r>
              <a:rPr lang="en-US" dirty="0" smtClean="0"/>
              <a:t>Integral to breaking the </a:t>
            </a:r>
            <a:r>
              <a:rPr lang="en-US" dirty="0" err="1" smtClean="0"/>
              <a:t>Engima</a:t>
            </a:r>
            <a:r>
              <a:rPr lang="en-US" dirty="0" smtClean="0"/>
              <a:t> machine during WWII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Plaintext</a:t>
            </a:r>
            <a:r>
              <a:rPr lang="en-US" dirty="0"/>
              <a:t>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attack requires that the analyst has some way of requesting or obtaining the ciphertext for some given plaintexts</a:t>
            </a:r>
          </a:p>
          <a:p>
            <a:pPr lvl="1"/>
            <a:r>
              <a:rPr lang="en-US" dirty="0" smtClean="0"/>
              <a:t>May be achieved with social engineering if not directly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 variation </a:t>
            </a:r>
            <a:r>
              <a:rPr lang="en-US" dirty="0"/>
              <a:t>on this is CPA2 (Adaptive </a:t>
            </a:r>
            <a:r>
              <a:rPr lang="en-US" dirty="0" smtClean="0"/>
              <a:t>Chosen-Plaintext Attack), where the analyst can request </a:t>
            </a:r>
            <a:r>
              <a:rPr lang="en-US" dirty="0" err="1" smtClean="0"/>
              <a:t>ciphertexts</a:t>
            </a:r>
            <a:r>
              <a:rPr lang="en-US" dirty="0" smtClean="0"/>
              <a:t> in multiple batches</a:t>
            </a:r>
          </a:p>
          <a:p>
            <a:pPr lvl="1"/>
            <a:r>
              <a:rPr lang="en-US" dirty="0" smtClean="0"/>
              <a:t>Normally, only one batch of plaintexts is </a:t>
            </a:r>
            <a:r>
              <a:rPr lang="en-US" dirty="0"/>
              <a:t>“allowed” </a:t>
            </a:r>
            <a:r>
              <a:rPr lang="en-US" dirty="0" smtClean="0"/>
              <a:t>to be encrypted</a:t>
            </a:r>
          </a:p>
          <a:p>
            <a:pPr lvl="3"/>
            <a:endParaRPr lang="en-US" dirty="0"/>
          </a:p>
          <a:p>
            <a:r>
              <a:rPr lang="en-US" dirty="0" smtClean="0"/>
              <a:t>Based on the information gleaned, analyst’s goal is to extract the key used for the encryption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in the Middle Attacks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MAC</a:t>
            </a:r>
          </a:p>
          <a:p>
            <a:r>
              <a:rPr lang="en-US" dirty="0" smtClean="0"/>
              <a:t>Hashing</a:t>
            </a:r>
          </a:p>
          <a:p>
            <a:r>
              <a:rPr lang="en-US" dirty="0" smtClean="0"/>
              <a:t>HMAC</a:t>
            </a:r>
          </a:p>
          <a:p>
            <a:pPr lvl="2"/>
            <a:endParaRPr lang="en-US" dirty="0"/>
          </a:p>
          <a:p>
            <a:r>
              <a:rPr lang="en-US" dirty="0" smtClean="0"/>
              <a:t>Public Key Infrastructure</a:t>
            </a:r>
          </a:p>
          <a:p>
            <a:r>
              <a:rPr lang="en-US" dirty="0" smtClean="0"/>
              <a:t>Certificates</a:t>
            </a:r>
          </a:p>
          <a:p>
            <a:r>
              <a:rPr lang="en-US" dirty="0"/>
              <a:t>Digital signatures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6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Chosen </a:t>
            </a:r>
            <a:r>
              <a:rPr lang="en-US" dirty="0" smtClean="0"/>
              <a:t>Ciphertext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chosen plaintext attack, may be adaptive (multiple “batches”) or non-adaptive (single “batch”)</a:t>
            </a:r>
          </a:p>
          <a:p>
            <a:pPr lvl="1"/>
            <a:r>
              <a:rPr lang="en-US" dirty="0" smtClean="0"/>
              <a:t>Adaptive </a:t>
            </a:r>
            <a:r>
              <a:rPr lang="en-US" dirty="0"/>
              <a:t>is called CCA2 (adaptive chosen-ciphertext </a:t>
            </a:r>
            <a:r>
              <a:rPr lang="en-US" dirty="0" smtClean="0"/>
              <a:t>attack)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Combination of Chosen Plaintext Attack and </a:t>
            </a:r>
            <a:br>
              <a:rPr lang="en-US" dirty="0" smtClean="0"/>
            </a:br>
            <a:r>
              <a:rPr lang="en-US" dirty="0" smtClean="0"/>
              <a:t>Chosen Ciphertext Attack</a:t>
            </a:r>
          </a:p>
          <a:p>
            <a:pPr lvl="2"/>
            <a:endParaRPr lang="en-US" dirty="0"/>
          </a:p>
          <a:p>
            <a:r>
              <a:rPr lang="en-US" dirty="0" smtClean="0"/>
              <a:t>Neither are used very commonly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0999" y="3048000"/>
            <a:ext cx="11195051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800" b="1">
                <a:solidFill>
                  <a:srgbClr val="006633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200">
                <a:solidFill>
                  <a:srgbClr val="006633"/>
                </a:solidFill>
                <a:latin typeface="Garamond" pitchFamily="28" charset="0"/>
                <a:ea typeface="DejaVu LGC Sans" charset="0"/>
                <a:cs typeface="DejaVu LGC Sans" charset="0"/>
              </a:defRPr>
            </a:lvl9pPr>
          </a:lstStyle>
          <a:p>
            <a:r>
              <a:rPr lang="en-US" kern="0" dirty="0" smtClean="0"/>
              <a:t>Chosen Text Attack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033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additional slides for RNGs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3 is scheduled to come out tomorrow</a:t>
            </a:r>
          </a:p>
          <a:p>
            <a:pPr lvl="1"/>
            <a:r>
              <a:rPr lang="en-US" dirty="0" smtClean="0"/>
              <a:t>(Earlier than it says on the website schedule)</a:t>
            </a:r>
          </a:p>
          <a:p>
            <a:pPr lvl="1"/>
            <a:r>
              <a:rPr lang="en-US" dirty="0" smtClean="0"/>
              <a:t>Topic will be cryptanalysis, and no VM will be involved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HW1 is being graded, HW2 and Lab 2 will be graded following</a:t>
            </a:r>
          </a:p>
          <a:p>
            <a:r>
              <a:rPr lang="en-US" dirty="0" smtClean="0"/>
              <a:t>Also working on getting Paper 1 (and Paper 2&amp;3) graded</a:t>
            </a:r>
          </a:p>
          <a:p>
            <a:pPr lvl="1"/>
            <a:r>
              <a:rPr lang="en-US" dirty="0" smtClean="0"/>
              <a:t>Paper 2&amp;3 is due tomorrow night at midnight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Cryptanalytic attacks</a:t>
            </a:r>
          </a:p>
          <a:p>
            <a:pPr lvl="1"/>
            <a:r>
              <a:rPr lang="en-US" dirty="0" smtClean="0"/>
              <a:t>Attack methods</a:t>
            </a:r>
          </a:p>
          <a:p>
            <a:pPr lvl="1"/>
            <a:r>
              <a:rPr lang="en-US" dirty="0" smtClean="0"/>
              <a:t>Attack types</a:t>
            </a:r>
          </a:p>
          <a:p>
            <a:r>
              <a:rPr lang="en-US" dirty="0" smtClean="0"/>
              <a:t>Attack types</a:t>
            </a:r>
          </a:p>
          <a:p>
            <a:pPr lvl="1"/>
            <a:r>
              <a:rPr lang="en-US" dirty="0" smtClean="0"/>
              <a:t>Ciphertext only</a:t>
            </a:r>
          </a:p>
          <a:p>
            <a:pPr lvl="1"/>
            <a:r>
              <a:rPr lang="en-US" dirty="0" smtClean="0"/>
              <a:t>Known plaintext</a:t>
            </a:r>
          </a:p>
          <a:p>
            <a:pPr lvl="1"/>
            <a:r>
              <a:rPr lang="en-US" dirty="0" smtClean="0"/>
              <a:t>Chosen plaintext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Pseudorandom numbers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Cryptanalytic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Cryptanalysis</a:t>
            </a:r>
            <a:r>
              <a:rPr lang="en-US" dirty="0" smtClean="0"/>
              <a:t> is the process a cryptanalyst uses in </a:t>
            </a:r>
            <a:br>
              <a:rPr lang="en-US" dirty="0" smtClean="0"/>
            </a:br>
            <a:r>
              <a:rPr lang="en-US" dirty="0" smtClean="0"/>
              <a:t>order to discover the plaintext and/or a secret key</a:t>
            </a:r>
          </a:p>
          <a:p>
            <a:pPr lvl="1"/>
            <a:r>
              <a:rPr lang="en-US" dirty="0" smtClean="0"/>
              <a:t>(Cryptanalyst may also just be an attacker)</a:t>
            </a:r>
          </a:p>
          <a:p>
            <a:endParaRPr lang="en-US" dirty="0"/>
          </a:p>
          <a:p>
            <a:r>
              <a:rPr lang="en-US" dirty="0" smtClean="0"/>
              <a:t>Strategy of attack type used depends on</a:t>
            </a:r>
          </a:p>
          <a:p>
            <a:pPr lvl="1"/>
            <a:r>
              <a:rPr lang="en-US" sz="2800" dirty="0" smtClean="0"/>
              <a:t>Cryptanalyst’s knowledge and access</a:t>
            </a:r>
          </a:p>
          <a:p>
            <a:pPr lvl="1"/>
            <a:r>
              <a:rPr lang="en-US" sz="2800" dirty="0" smtClean="0"/>
              <a:t>Nature of the encryption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 Attack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</a:t>
            </a:r>
          </a:p>
          <a:p>
            <a:r>
              <a:rPr lang="en-US" dirty="0" smtClean="0"/>
              <a:t>Abusing and using primes</a:t>
            </a:r>
          </a:p>
          <a:p>
            <a:r>
              <a:rPr lang="en-US" dirty="0" smtClean="0"/>
              <a:t>Analyzing ciphertext (and sometimes plaintext)</a:t>
            </a:r>
          </a:p>
          <a:p>
            <a:r>
              <a:rPr lang="en-US" dirty="0" smtClean="0"/>
              <a:t>Use ~*~math~*~ to exploit weaknesses of algorithms</a:t>
            </a:r>
          </a:p>
          <a:p>
            <a:endParaRPr lang="en-US" dirty="0"/>
          </a:p>
          <a:p>
            <a:r>
              <a:rPr lang="en-US" dirty="0" smtClean="0"/>
              <a:t>“Non-traditional” attacks</a:t>
            </a:r>
          </a:p>
          <a:p>
            <a:pPr lvl="1"/>
            <a:r>
              <a:rPr lang="en-US" dirty="0" smtClean="0"/>
              <a:t>Timing attacks</a:t>
            </a:r>
          </a:p>
          <a:p>
            <a:pPr lvl="1"/>
            <a:r>
              <a:rPr lang="en-US" dirty="0" smtClean="0"/>
              <a:t>Glitch attacks</a:t>
            </a:r>
          </a:p>
          <a:p>
            <a:pPr lvl="1"/>
            <a:r>
              <a:rPr lang="en-US" dirty="0" smtClean="0"/>
              <a:t>Social engineering/non-technical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attempts to “brute force” its way through the problem space to a solution</a:t>
            </a:r>
          </a:p>
          <a:p>
            <a:pPr lvl="3"/>
            <a:endParaRPr lang="en-US" dirty="0"/>
          </a:p>
          <a:p>
            <a:r>
              <a:rPr lang="en-US" dirty="0" smtClean="0"/>
              <a:t>Systematically check each and every possible key, </a:t>
            </a:r>
            <a:br>
              <a:rPr lang="en-US" dirty="0" smtClean="0"/>
            </a:br>
            <a:r>
              <a:rPr lang="en-US" dirty="0" smtClean="0"/>
              <a:t>encryption method, etc. until the correct one is found</a:t>
            </a:r>
          </a:p>
          <a:p>
            <a:pPr lvl="1"/>
            <a:r>
              <a:rPr lang="en-US" dirty="0" smtClean="0"/>
              <a:t>Requires some way to automatically check results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Simplest defense…</a:t>
            </a:r>
          </a:p>
          <a:p>
            <a:pPr lvl="1"/>
            <a:r>
              <a:rPr lang="en-US" dirty="0" smtClean="0"/>
              <a:t>Make the problem space large – too large to thoroughly test</a:t>
            </a:r>
          </a:p>
          <a:p>
            <a:pPr lvl="1"/>
            <a:r>
              <a:rPr lang="en-US" dirty="0" smtClean="0"/>
              <a:t>One reason why key size keeps increasing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4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06200" cy="4830763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 smtClean="0"/>
              <a:t>crypto algorithms use prime numbers as </a:t>
            </a:r>
            <a:r>
              <a:rPr lang="en-US" dirty="0" smtClean="0"/>
              <a:t>a key </a:t>
            </a:r>
            <a:r>
              <a:rPr lang="en-US" dirty="0" smtClean="0"/>
              <a:t>component</a:t>
            </a:r>
            <a:endParaRPr lang="en-US" dirty="0" smtClean="0"/>
          </a:p>
          <a:p>
            <a:pPr lvl="4"/>
            <a:endParaRPr lang="en-US" sz="1400" dirty="0" smtClean="0"/>
          </a:p>
          <a:p>
            <a:r>
              <a:rPr lang="en-US" dirty="0" err="1" smtClean="0"/>
              <a:t>Diffie</a:t>
            </a:r>
            <a:r>
              <a:rPr lang="en-US" dirty="0" smtClean="0"/>
              <a:t>-Hellman uses a publicly transmitted prime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a publicly transmitted primitive root </a:t>
            </a:r>
            <a:r>
              <a:rPr lang="en-US" i="1" dirty="0" smtClean="0">
                <a:solidFill>
                  <a:srgbClr val="006633"/>
                </a:solidFill>
              </a:rPr>
              <a:t>g</a:t>
            </a:r>
          </a:p>
          <a:p>
            <a:pPr lvl="1"/>
            <a:r>
              <a:rPr lang="en-US" dirty="0" smtClean="0"/>
              <a:t>Alice and Bob each secretly choose a number, and using ~*~math~*~ transmit more public numbers, then combine that info to form the key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if a lot of </a:t>
            </a:r>
            <a:r>
              <a:rPr lang="en-US" dirty="0" err="1" smtClean="0"/>
              <a:t>Diffie</a:t>
            </a:r>
            <a:r>
              <a:rPr lang="en-US" dirty="0" smtClean="0"/>
              <a:t>-Hellman implementations used the same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This would allow an attacker to pre-compute discrete logs for that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</a:p>
          <a:p>
            <a:pPr lvl="1"/>
            <a:r>
              <a:rPr lang="en-US" dirty="0" smtClean="0"/>
              <a:t>(This would give an attacker a very small set to brute force from)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https://weakdh.org/</a:t>
            </a:r>
          </a:p>
        </p:txBody>
      </p:sp>
    </p:spTree>
    <p:extLst>
      <p:ext uri="{BB962C8B-B14F-4D97-AF65-F5344CB8AC3E}">
        <p14:creationId xmlns:p14="http://schemas.microsoft.com/office/powerpoint/2010/main" val="358520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68082</TotalTime>
  <Words>847</Words>
  <Application>Microsoft Office PowerPoint</Application>
  <PresentationFormat>Widescreen</PresentationFormat>
  <Paragraphs>170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MS PGothic</vt:lpstr>
      <vt:lpstr>MS PGothic</vt:lpstr>
      <vt:lpstr>Arial</vt:lpstr>
      <vt:lpstr>DejaVu LGC Sans</vt:lpstr>
      <vt:lpstr>Garamond</vt:lpstr>
      <vt:lpstr>Symbol</vt:lpstr>
      <vt:lpstr>Times New Roman</vt:lpstr>
      <vt:lpstr>Wingdings</vt:lpstr>
      <vt:lpstr>Blank Presentation</vt:lpstr>
      <vt:lpstr>Equation</vt:lpstr>
      <vt:lpstr>CMSC 426 Principles of Computer Security</vt:lpstr>
      <vt:lpstr>Last Class We Covered</vt:lpstr>
      <vt:lpstr>Any Questions from Last Time?</vt:lpstr>
      <vt:lpstr>Today’s Topics</vt:lpstr>
      <vt:lpstr>Cryptanalytic Attacks</vt:lpstr>
      <vt:lpstr>Cryptanalysis</vt:lpstr>
      <vt:lpstr>Cryptanalysis Attack Methods</vt:lpstr>
      <vt:lpstr>Brute Force Attack</vt:lpstr>
      <vt:lpstr>Abusing Primes</vt:lpstr>
      <vt:lpstr>Using (Factoring) Primes</vt:lpstr>
      <vt:lpstr>Math Example #1: DES Round Analysis</vt:lpstr>
      <vt:lpstr>Math Example #2: AES Differentials</vt:lpstr>
      <vt:lpstr>Non-Traditional: Timing Attacks</vt:lpstr>
      <vt:lpstr>Non-Traditional: Glitch Attacks</vt:lpstr>
      <vt:lpstr>Cryptanalysis Attack Types</vt:lpstr>
      <vt:lpstr>Cryptanalysis Attack Types</vt:lpstr>
      <vt:lpstr>Ciphertext Only Attack</vt:lpstr>
      <vt:lpstr>Known Plaintext Attack</vt:lpstr>
      <vt:lpstr>Chosen Plaintext Attack</vt:lpstr>
      <vt:lpstr>Chosen Ciphertext Attack</vt:lpstr>
      <vt:lpstr>Pseudorandom Numbers</vt:lpstr>
      <vt:lpstr>PowerPoint Presentation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989</cp:revision>
  <cp:lastPrinted>2009-04-22T19:24:48Z</cp:lastPrinted>
  <dcterms:created xsi:type="dcterms:W3CDTF">2013-08-18T19:22:46Z</dcterms:created>
  <dcterms:modified xsi:type="dcterms:W3CDTF">2018-10-30T15:10:36Z</dcterms:modified>
</cp:coreProperties>
</file>